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</p:sldMasterIdLst>
  <p:notesMasterIdLst>
    <p:notesMasterId r:id="rId22"/>
  </p:notesMasterIdLst>
  <p:sldIdLst>
    <p:sldId id="257" r:id="rId6"/>
    <p:sldId id="2862" r:id="rId7"/>
    <p:sldId id="2854" r:id="rId8"/>
    <p:sldId id="2856" r:id="rId9"/>
    <p:sldId id="2857" r:id="rId10"/>
    <p:sldId id="2858" r:id="rId11"/>
    <p:sldId id="2859" r:id="rId12"/>
    <p:sldId id="2860" r:id="rId13"/>
    <p:sldId id="2863" r:id="rId14"/>
    <p:sldId id="2864" r:id="rId15"/>
    <p:sldId id="2861" r:id="rId16"/>
    <p:sldId id="2855" r:id="rId17"/>
    <p:sldId id="258" r:id="rId18"/>
    <p:sldId id="259" r:id="rId19"/>
    <p:sldId id="2145707293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34D23D-D038-42C7-A4E3-157AC9D61211}" v="4" dt="2022-07-15T16:40:30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Benson" userId="d38b912c-55d0-44ce-a085-5a039627a8b5" providerId="ADAL" clId="{A934D23D-D038-42C7-A4E3-157AC9D61211}"/>
    <pc:docChg chg="undo redo custSel addSld delSld modSld sldOrd">
      <pc:chgData name="Andrew Benson" userId="d38b912c-55d0-44ce-a085-5a039627a8b5" providerId="ADAL" clId="{A934D23D-D038-42C7-A4E3-157AC9D61211}" dt="2022-07-15T16:40:30.734" v="82"/>
      <pc:docMkLst>
        <pc:docMk/>
      </pc:docMkLst>
      <pc:sldChg chg="del">
        <pc:chgData name="Andrew Benson" userId="d38b912c-55d0-44ce-a085-5a039627a8b5" providerId="ADAL" clId="{A934D23D-D038-42C7-A4E3-157AC9D61211}" dt="2022-07-15T16:32:02.317" v="79" actId="47"/>
        <pc:sldMkLst>
          <pc:docMk/>
          <pc:sldMk cId="1323292556" sldId="260"/>
        </pc:sldMkLst>
      </pc:sldChg>
      <pc:sldChg chg="add del">
        <pc:chgData name="Andrew Benson" userId="d38b912c-55d0-44ce-a085-5a039627a8b5" providerId="ADAL" clId="{A934D23D-D038-42C7-A4E3-157AC9D61211}" dt="2022-07-15T16:40:30.734" v="82"/>
        <pc:sldMkLst>
          <pc:docMk/>
          <pc:sldMk cId="2967945684" sldId="277"/>
        </pc:sldMkLst>
      </pc:sldChg>
      <pc:sldChg chg="modSp add mod ord">
        <pc:chgData name="Andrew Benson" userId="d38b912c-55d0-44ce-a085-5a039627a8b5" providerId="ADAL" clId="{A934D23D-D038-42C7-A4E3-157AC9D61211}" dt="2022-07-15T16:31:49.091" v="78"/>
        <pc:sldMkLst>
          <pc:docMk/>
          <pc:sldMk cId="2775546260" sldId="2145707293"/>
        </pc:sldMkLst>
        <pc:spChg chg="mod">
          <ac:chgData name="Andrew Benson" userId="d38b912c-55d0-44ce-a085-5a039627a8b5" providerId="ADAL" clId="{A934D23D-D038-42C7-A4E3-157AC9D61211}" dt="2022-07-15T16:31:08.429" v="76" actId="6549"/>
          <ac:spMkLst>
            <pc:docMk/>
            <pc:sldMk cId="2775546260" sldId="2145707293"/>
            <ac:spMk id="7" creationId="{6F939F32-4E37-4CA3-B710-00610E5E59D3}"/>
          </ac:spMkLst>
        </pc:spChg>
      </pc:sldChg>
      <pc:sldMasterChg chg="delSldLayout">
        <pc:chgData name="Andrew Benson" userId="d38b912c-55d0-44ce-a085-5a039627a8b5" providerId="ADAL" clId="{A934D23D-D038-42C7-A4E3-157AC9D61211}" dt="2022-07-15T16:32:02.317" v="79" actId="47"/>
        <pc:sldMasterMkLst>
          <pc:docMk/>
          <pc:sldMasterMk cId="1281481971" sldId="2147483648"/>
        </pc:sldMasterMkLst>
        <pc:sldLayoutChg chg="del">
          <pc:chgData name="Andrew Benson" userId="d38b912c-55d0-44ce-a085-5a039627a8b5" providerId="ADAL" clId="{A934D23D-D038-42C7-A4E3-157AC9D61211}" dt="2022-07-15T16:32:02.317" v="79" actId="47"/>
          <pc:sldLayoutMkLst>
            <pc:docMk/>
            <pc:sldMasterMk cId="1281481971" sldId="2147483648"/>
            <pc:sldLayoutMk cId="1319997702" sldId="214748366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5227F-0080-482D-9C00-6A0218EC9AEC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FEFD8-0C5D-4F48-BB04-F57C76902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4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-dev-si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B7F525-00EC-4CE6-9381-C4BFFC3F0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834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16456-3B92-48A4-8CB6-61EC86E74C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390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solidFill>
                  <a:srgbClr val="0070C0"/>
                </a:solidFill>
                <a:hlinkClick r:id="rId3"/>
              </a:rPr>
              <a:t>m365-dev-sig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7/15/2022 9:25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4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16456-3B92-48A4-8CB6-61EC86E74C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16456-3B92-48A4-8CB6-61EC86E74C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307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16456-3B92-48A4-8CB6-61EC86E74C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91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16456-3B92-48A4-8CB6-61EC86E74C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29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16456-3B92-48A4-8CB6-61EC86E74C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917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16456-3B92-48A4-8CB6-61EC86E74C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63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16456-3B92-48A4-8CB6-61EC86E74C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423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16456-3B92-48A4-8CB6-61EC86E74C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523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16456-3B92-48A4-8CB6-61EC86E74C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77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E8FB-1295-469E-EAF5-7797F5DA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32E6D-95BD-9B80-79A4-3BC2E6D09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52F6F-6BAE-98CF-025C-7BFBB9BD1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A5B61-BD6F-7FD1-02E9-5B5110EA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48B63-FEC6-C814-51E8-CB74B5F5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2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222D-5517-EC43-25E4-E17DA696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6F18D-E06B-1C0A-6B27-8F64632C6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AF5CC-B39A-9F02-9241-03EC8E8D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8B774-539F-3C7F-0878-D064EBDA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72813-4F2B-9720-324A-9F3EF740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3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9CCFF-6271-1144-74EA-BA3EB1773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E7CE9-7445-BF43-3D93-6C1D95629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8F4C-3705-E1EB-90B9-C6378AFA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CDD91-85BC-3C01-71EF-D5FA9E9A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CD7D1-FAEE-2E30-074B-AB4194A8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19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rgbClr val="00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FB70A85-8A85-4E83-900E-39120DA3F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" y="671207"/>
            <a:ext cx="6506727" cy="106031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rIns="274320" anchor="ctr"/>
          <a:lstStyle>
            <a:lvl1pPr marL="0" indent="0">
              <a:buNone/>
              <a:defRPr sz="3733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0641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add product name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8EA7158D-8385-45B5-B2D1-8C43B35A26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244045"/>
            <a:ext cx="5418667" cy="2738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133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3206" lvl="0" indent="-203206" algn="l" defTabSz="812820" rtl="0" eaLnBrk="1" latinLnBrk="0" hangingPunct="1">
              <a:lnSpc>
                <a:spcPct val="90000"/>
              </a:lnSpc>
              <a:spcBef>
                <a:spcPts val="889"/>
              </a:spcBef>
            </a:pPr>
            <a:r>
              <a:rPr lang="en-US"/>
              <a:t>Click to add date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045DE9C-2718-428A-9D0C-1F9916BFB6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720" y="1818848"/>
            <a:ext cx="6157384" cy="6119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32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3206" lvl="0" indent="-203206" algn="l" defTabSz="812820" rtl="0" eaLnBrk="1" latinLnBrk="0" hangingPunct="1">
              <a:lnSpc>
                <a:spcPct val="90000"/>
              </a:lnSpc>
              <a:spcBef>
                <a:spcPts val="889"/>
              </a:spcBef>
            </a:pPr>
            <a:r>
              <a:rPr lang="en-US"/>
              <a:t>Click to add subtitle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961E81C-A50B-48AA-9FBC-CFA319DFC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721" y="2702692"/>
            <a:ext cx="6142567" cy="20431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267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0641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marL="81282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marL="121923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marL="1625641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A90D88E-DA25-4C88-80E7-9A241CA8AF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93194" y="4622213"/>
            <a:ext cx="3221567" cy="533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641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6DA8AF32-673A-44AE-BD3E-882E55A389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69557" y="2350749"/>
            <a:ext cx="1868840" cy="2102445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855517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09568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+mn-lt"/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13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rgbClr val="00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FB70A85-8A85-4E83-900E-39120DA3F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" y="671207"/>
            <a:ext cx="6506727" cy="106031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rIns="274320" anchor="ctr"/>
          <a:lstStyle>
            <a:lvl1pPr marL="0" indent="0">
              <a:buNone/>
              <a:defRPr sz="3733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0641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add product name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8EA7158D-8385-45B5-B2D1-8C43B35A26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244045"/>
            <a:ext cx="5418667" cy="2738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133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3206" lvl="0" indent="-203206" algn="l" defTabSz="812820" rtl="0" eaLnBrk="1" latinLnBrk="0" hangingPunct="1">
              <a:lnSpc>
                <a:spcPct val="90000"/>
              </a:lnSpc>
              <a:spcBef>
                <a:spcPts val="889"/>
              </a:spcBef>
            </a:pPr>
            <a:r>
              <a:rPr lang="en-US"/>
              <a:t>Click to add date</a:t>
            </a:r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803181F5-AC8E-42B0-BB57-E21ABD99E04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97788" y="1178514"/>
            <a:ext cx="1795360" cy="2019783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80AF99E1-74C9-41AC-B7E7-94CD3AF38E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77120" y="1830229"/>
            <a:ext cx="1788160" cy="71635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641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07D67BEC-A207-4ED8-836F-5522C64AB3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77120" y="4332970"/>
            <a:ext cx="1788160" cy="71635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641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2E2B7AC-122F-4E00-9C3D-6AF2507F0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721" y="2702692"/>
            <a:ext cx="6142567" cy="20431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267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0641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marL="81282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marL="121923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marL="1625641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4C2E82F-ADE2-40ED-8D17-8C4E13043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720" y="1818848"/>
            <a:ext cx="6157384" cy="6119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32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3206" lvl="0" indent="-203206" algn="l" defTabSz="812820" rtl="0" eaLnBrk="1" latinLnBrk="0" hangingPunct="1">
              <a:lnSpc>
                <a:spcPct val="90000"/>
              </a:lnSpc>
              <a:spcBef>
                <a:spcPts val="889"/>
              </a:spcBef>
            </a:pPr>
            <a:r>
              <a:rPr lang="en-US"/>
              <a:t>Click to add subtitle</a:t>
            </a:r>
          </a:p>
        </p:txBody>
      </p: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8A03EB15-8128-414E-AD79-9F4F8F9BBD6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97788" y="3733760"/>
            <a:ext cx="1795360" cy="2019783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68710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52862"/>
          </a:xfrm>
        </p:spPr>
        <p:txBody>
          <a:bodyPr>
            <a:spAutoFit/>
          </a:bodyPr>
          <a:lstStyle>
            <a:lvl1pPr>
              <a:defRPr sz="3921"/>
            </a:lvl1pPr>
            <a:lvl2pPr>
              <a:defRPr sz="1961"/>
            </a:lvl2pPr>
            <a:lvl3pPr>
              <a:defRPr sz="1765"/>
            </a:lvl3pPr>
            <a:lvl4pPr>
              <a:defRPr sz="1568"/>
            </a:lvl4pPr>
            <a:lvl5pPr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744420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3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458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69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3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"/>
            <a:ext cx="12192000" cy="685664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07803" y="450131"/>
            <a:ext cx="662980" cy="1841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55996" y="440495"/>
            <a:ext cx="21632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6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FD82-1F58-6BB5-9191-232D9BD5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0C21-6011-3C82-F2FA-F49ADDC2B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1928E-B960-3D7B-EED9-EEA94D94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3E385-1671-F138-4D70-10A93BF1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04BB1-48E8-5ED5-C841-358343FF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87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7451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82256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68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985133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985133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6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44" y="0"/>
            <a:ext cx="1211727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985133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9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877762" y="0"/>
            <a:ext cx="831423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985133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73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888" y="0"/>
            <a:ext cx="1028811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985133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08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1167" y="-10196"/>
            <a:ext cx="10300833" cy="68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985133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03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3888" y="0"/>
            <a:ext cx="1028811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985133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4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459" y="0"/>
            <a:ext cx="1028554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985133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98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3618381" cy="899665"/>
          </a:xfrm>
        </p:spPr>
        <p:txBody>
          <a:bodyPr lIns="0" tIns="0" rIns="0" bIns="0"/>
          <a:lstStyle>
            <a:lvl1pPr>
              <a:defRPr sz="1765" spc="-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941692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buNone/>
              <a:defRPr sz="1765" spc="-49" baseline="0">
                <a:solidFill>
                  <a:schemeClr val="accent1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669407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85E25-7AA5-0797-419F-C2F3D2CA1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CFBB8-CECE-DBB2-0F1D-1C76B0F33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F1211-1682-3AE4-6B30-F6C9AD5F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38E84-5AED-D032-FADC-33D34EEE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2DB2-DC8A-4A0C-97AF-3520BD6C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5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11306469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5265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90304"/>
            <a:ext cx="11306469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1pPr>
            <a:lvl2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58008818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1"/>
            <a:ext cx="7454644" cy="90530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9"/>
            <a:ext cx="3618381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13110" y="3160782"/>
            <a:ext cx="3597528" cy="2678201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0346" y="3151389"/>
            <a:ext cx="3622117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8734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66312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29842" y="1956351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8977791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5992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101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0315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4408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759922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604744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2236135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7670768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81885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9143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312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3594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" y="0"/>
            <a:ext cx="121911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881922"/>
            <a:ext cx="7454644" cy="2649187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490"/>
              </a:lnSpc>
              <a:defRPr sz="5294" spc="-14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385337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A642-2D4C-9535-6DE4-052DD3B1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135A-B0CB-0AFE-E6CC-7672A0D6B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ACB29-3AB2-9D2F-B91D-FD037CB1B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F7BAA-C012-865C-A803-A18F32D7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59ED2-A272-1BE4-377C-0C41307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DE2B3-DB4E-39F0-E6A3-9EF00DFE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577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2436566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55994" y="2126198"/>
            <a:ext cx="2680310" cy="428663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31126" y="2126197"/>
            <a:ext cx="2680310" cy="428663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081389" y="2126197"/>
            <a:ext cx="2680310" cy="4286639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06258" y="2126197"/>
            <a:ext cx="2680310" cy="4286639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55994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31126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06258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081389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5851591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26198"/>
            <a:ext cx="3618381" cy="260249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26198"/>
            <a:ext cx="3607487" cy="260249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26198"/>
            <a:ext cx="3623050" cy="2602491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726117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46543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80688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92440300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2126199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5661040"/>
            <a:ext cx="36183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1532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3155" y="5661040"/>
            <a:ext cx="3607484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1532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139414" y="5661040"/>
            <a:ext cx="36292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139414" y="5815322"/>
            <a:ext cx="3629278" cy="301770"/>
          </a:xfrm>
        </p:spPr>
        <p:txBody>
          <a:bodyPr vert="horz" wrap="square" lIns="0" tIns="0" rIns="0" bIns="0" rtlCol="0">
            <a:spAutoFit/>
          </a:bodyPr>
          <a:lstStyle>
            <a:lvl1pPr marL="454418" indent="-454418"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2126199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2126199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3051592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2126198"/>
            <a:ext cx="11306469" cy="673454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27512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43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82501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810E-D241-5F5B-A3B5-36335D92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3894-96D0-5E4B-60BA-097C40002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2E62B-D992-9FBA-CD83-9E378B79C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41099-4F10-BA2A-EC1E-6654A72C6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DD6A4-E70B-B230-4A78-E23AC4354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38A91-DF76-84BC-80AA-EFB5800A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670F6-E7D4-D54F-F016-5C60DF069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20B27-A466-C968-9BC4-429606A5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206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77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5286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354598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5286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171660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52862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1"/>
                </a:solidFill>
              </a:defRPr>
            </a:lvl1pPr>
            <a:lvl2pPr>
              <a:defRPr sz="1961"/>
            </a:lvl2pPr>
            <a:lvl3pPr>
              <a:defRPr sz="1765"/>
            </a:lvl3pPr>
            <a:lvl4pPr>
              <a:defRPr sz="1568"/>
            </a:lvl4pPr>
            <a:lvl5pPr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030067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52862"/>
          </a:xfrm>
        </p:spPr>
        <p:txBody>
          <a:bodyPr>
            <a:spAutoFit/>
          </a:bodyPr>
          <a:lstStyle>
            <a:lvl1pPr>
              <a:defRPr sz="3921"/>
            </a:lvl1pPr>
            <a:lvl2pPr>
              <a:defRPr sz="1961"/>
            </a:lvl2pPr>
            <a:lvl3pPr>
              <a:defRPr sz="1765"/>
            </a:lvl3pPr>
            <a:lvl4pPr>
              <a:defRPr sz="1568"/>
            </a:lvl4pPr>
            <a:lvl5pPr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423113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74422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1"/>
                </a:solidFill>
              </a:defRPr>
            </a:lvl1pPr>
            <a:lvl2pPr marL="0" indent="0">
              <a:buNone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indent="0">
              <a:buNone/>
              <a:tabLst/>
              <a:defRPr sz="1765"/>
            </a:lvl3pPr>
            <a:lvl4pPr marL="451306" indent="0">
              <a:buNone/>
              <a:defRPr sz="1568"/>
            </a:lvl4pPr>
            <a:lvl5pPr marL="672290" indent="0">
              <a:buNone/>
              <a:tabLst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74422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1"/>
                </a:solidFill>
              </a:defRPr>
            </a:lvl1pPr>
            <a:lvl2pPr marL="0" indent="0">
              <a:buNone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indent="0">
              <a:buNone/>
              <a:tabLst/>
              <a:defRPr sz="1765"/>
            </a:lvl3pPr>
            <a:lvl4pPr marL="451306" indent="0">
              <a:buNone/>
              <a:defRPr sz="1568"/>
            </a:lvl4pPr>
            <a:lvl5pPr marL="672290" indent="0">
              <a:buNone/>
              <a:tabLst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2081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74422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indent="0">
              <a:buNone/>
              <a:tabLst/>
              <a:defRPr sz="1765"/>
            </a:lvl3pPr>
            <a:lvl4pPr marL="451306" indent="0">
              <a:buNone/>
              <a:defRPr sz="1568"/>
            </a:lvl4pPr>
            <a:lvl5pPr marL="672290" indent="0">
              <a:buNone/>
              <a:tabLst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74422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indent="0">
              <a:buNone/>
              <a:tabLst/>
              <a:defRPr sz="1765"/>
            </a:lvl3pPr>
            <a:lvl4pPr marL="451306" indent="0">
              <a:buNone/>
              <a:defRPr sz="1568"/>
            </a:lvl4pPr>
            <a:lvl5pPr marL="672290" indent="0">
              <a:buNone/>
              <a:tabLst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72574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74422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chemeClr val="accent1"/>
                </a:solidFill>
              </a:defRPr>
            </a:lvl1pPr>
            <a:lvl2pPr marL="520702" indent="-228601">
              <a:defRPr sz="1961"/>
            </a:lvl2pPr>
            <a:lvl3pPr marL="685803" indent="-165101">
              <a:tabLst/>
              <a:defRPr sz="1765"/>
            </a:lvl3pPr>
            <a:lvl4pPr marL="863603" indent="-177801">
              <a:defRPr sz="1568"/>
            </a:lvl4pPr>
            <a:lvl5pPr marL="1028704" indent="-165101">
              <a:tabLst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74422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chemeClr val="accent1"/>
                </a:solidFill>
              </a:defRPr>
            </a:lvl1pPr>
            <a:lvl2pPr marL="520702" indent="-228601">
              <a:defRPr sz="1961"/>
            </a:lvl2pPr>
            <a:lvl3pPr marL="685803" indent="-165101">
              <a:tabLst/>
              <a:defRPr sz="1765"/>
            </a:lvl3pPr>
            <a:lvl4pPr marL="863603" indent="-177801">
              <a:defRPr sz="1568"/>
            </a:lvl4pPr>
            <a:lvl5pPr marL="1028704" indent="-165101">
              <a:tabLst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34087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74422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1961"/>
            </a:lvl2pPr>
            <a:lvl3pPr marL="685803" indent="-165101">
              <a:tabLst/>
              <a:defRPr sz="1765"/>
            </a:lvl3pPr>
            <a:lvl4pPr marL="863603" indent="-177801">
              <a:defRPr sz="1568"/>
            </a:lvl4pPr>
            <a:lvl5pPr marL="1028704" indent="-165101">
              <a:tabLst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74422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1961"/>
            </a:lvl2pPr>
            <a:lvl3pPr marL="685803" indent="-165101">
              <a:tabLst/>
              <a:defRPr sz="1765"/>
            </a:lvl3pPr>
            <a:lvl4pPr marL="863603" indent="-177801">
              <a:defRPr sz="1568"/>
            </a:lvl4pPr>
            <a:lvl5pPr marL="1028704" indent="-165101">
              <a:tabLst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222160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1"/>
            <a:ext cx="11653522" cy="1756297"/>
          </a:xfrm>
        </p:spPr>
        <p:txBody>
          <a:bodyPr/>
          <a:lstStyle>
            <a:lvl1pPr marL="0" indent="0">
              <a:buNone/>
              <a:defRPr sz="274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 sz="196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 sz="176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 sz="156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 sz="137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2695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6AFF0-FB05-2348-2580-4FD3B8EB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F2C79A-2E95-C9A0-3EBD-DD1FEDB7F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2A5D7-593A-1CC3-7193-10662953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A0EF3-251D-5125-F638-6BC74983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28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091" y="227852"/>
            <a:ext cx="11581784" cy="64899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776" y="956213"/>
            <a:ext cx="11581100" cy="6154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36" baseline="0"/>
            </a:lvl1pPr>
            <a:lvl2pPr marL="336017" indent="0">
              <a:buNone/>
              <a:defRPr/>
            </a:lvl2pPr>
            <a:lvl3pPr marL="560029" indent="0">
              <a:buNone/>
              <a:defRPr/>
            </a:lvl3pPr>
            <a:lvl4pPr marL="784040" indent="0">
              <a:buNone/>
              <a:defRPr/>
            </a:lvl4pPr>
            <a:lvl5pPr marL="1008050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344592459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13"/>
            <a:ext cx="12192000" cy="6858314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647787" y="-314"/>
            <a:ext cx="6544213" cy="6858623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4213" y="739373"/>
            <a:ext cx="5376992" cy="224135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29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40638" y="2991621"/>
            <a:ext cx="4451017" cy="1793104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7781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24"/>
            <a:ext cx="12192000" cy="6858623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647787" y="-314"/>
            <a:ext cx="6544213" cy="6858623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4213" y="739373"/>
            <a:ext cx="5376992" cy="224135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29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40638" y="2991621"/>
            <a:ext cx="4451017" cy="1793104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4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647787" y="-314"/>
            <a:ext cx="6544213" cy="6858623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4213" y="739373"/>
            <a:ext cx="5376992" cy="224135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294" spc="-98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40638" y="2991621"/>
            <a:ext cx="4451017" cy="1793104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9053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2" y="-313"/>
            <a:ext cx="12192000" cy="6858314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647787" y="-314"/>
            <a:ext cx="6544213" cy="6858623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4213" y="739373"/>
            <a:ext cx="5378548" cy="224135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588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40638" y="2991621"/>
            <a:ext cx="4451017" cy="1793104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4102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13"/>
            <a:ext cx="12192000" cy="6858314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647787" y="-314"/>
            <a:ext cx="6544213" cy="6858623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4213" y="739373"/>
            <a:ext cx="5378548" cy="224135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588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40638" y="2991621"/>
            <a:ext cx="4451017" cy="1793104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8935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2349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17615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71595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3523" cy="226326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4054" indent="0">
              <a:buNone/>
              <a:defRPr lang="en-US" dirty="0" smtClean="0"/>
            </a:lvl3pPr>
            <a:lvl4pPr marL="448107" indent="0">
              <a:buNone/>
              <a:defRPr lang="en-US" dirty="0" smtClean="0"/>
            </a:lvl4pPr>
            <a:lvl5pPr marL="67216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70725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47C594-979C-CC84-E094-D08A1BE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FC0BF-586E-477C-F362-6C499EF0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2C155-DB65-B1B0-A113-D0457598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693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578"/>
            <a:ext cx="12192000" cy="1079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67413"/>
            <a:ext cx="12192001" cy="1619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778096"/>
            <a:ext cx="12192000" cy="107990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999" y="2314534"/>
            <a:ext cx="9144000" cy="430336"/>
          </a:xfrm>
        </p:spPr>
        <p:txBody>
          <a:bodyPr/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34" indent="0" algn="ctr">
              <a:buNone/>
              <a:defRPr sz="1500"/>
            </a:lvl2pPr>
            <a:lvl3pPr marL="685668" indent="0" algn="ctr">
              <a:buNone/>
              <a:defRPr sz="1350"/>
            </a:lvl3pPr>
            <a:lvl4pPr marL="1028502" indent="0" algn="ctr">
              <a:buNone/>
              <a:defRPr sz="1200"/>
            </a:lvl4pPr>
            <a:lvl5pPr marL="1371337" indent="0" algn="ctr">
              <a:buNone/>
              <a:defRPr sz="1200"/>
            </a:lvl5pPr>
            <a:lvl6pPr marL="1714171" indent="0" algn="ctr">
              <a:buNone/>
              <a:defRPr sz="1200"/>
            </a:lvl6pPr>
            <a:lvl7pPr marL="2057005" indent="0" algn="ctr">
              <a:buNone/>
              <a:defRPr sz="1200"/>
            </a:lvl7pPr>
            <a:lvl8pPr marL="2399839" indent="0" algn="ctr">
              <a:buNone/>
              <a:defRPr sz="1200"/>
            </a:lvl8pPr>
            <a:lvl9pPr marL="2742674" indent="0" algn="ctr">
              <a:buNone/>
              <a:defRPr sz="1200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168" y="1349916"/>
            <a:ext cx="8825665" cy="87353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23999" y="6318049"/>
            <a:ext cx="9144000" cy="260248"/>
          </a:xfrm>
          <a:prstGeom prst="rect">
            <a:avLst/>
          </a:prstGeom>
        </p:spPr>
        <p:txBody>
          <a:bodyPr vert="horz" lIns="91427" tIns="45713" rIns="91427" bIns="45713" rtlCol="0">
            <a:normAutofit fontScale="850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{ Business Change / Software Development / Integration }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4204496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0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1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34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2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2"/>
            <a:ext cx="4420752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7/15/2022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04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4"/>
            <a:ext cx="5181600" cy="980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8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3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3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7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88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9"/>
            <a:ext cx="11018520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37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1637-E1DD-0A60-6802-4EF064C33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0D8E9-826B-EAB4-14D4-D753EB872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E3966-515C-159E-A77C-02EF7AC89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3DC2F-6C7F-0167-9C65-B494694F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26B42-74A2-1A49-13C9-F3CB5373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0AA85-E8A6-44C6-766F-80DA81F0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9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D07F-54F4-7890-8393-70CADF765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17F3A4-BB81-F878-C954-6492FD0FD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BDCBB-662A-7532-25A0-0F0F03B3A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491E2-9883-0444-FC4E-0C6DA4845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0BFC-8D30-3FF8-F06D-F1F13CBD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8732-077F-DFDB-ECC6-23128401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8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61" Type="http://schemas.openxmlformats.org/officeDocument/2006/relationships/image" Target="../media/image1.emf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EB94F8-68F5-0581-1E29-709F57C5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0D4D0-3706-988E-CFAA-CEBA39567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3A19B-AA89-D3D2-186F-237613680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1EC4-7E3E-4473-B357-588B0691781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5E774-FC08-4655-F251-E10F0A7CF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40CC8-522D-A895-8F61-F190272AB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4B922-1D75-4FAD-B10D-804693627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8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79298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  <p:sldLayoutId id="2147483705" r:id="rId40"/>
    <p:sldLayoutId id="2147483706" r:id="rId41"/>
    <p:sldLayoutId id="2147483707" r:id="rId42"/>
    <p:sldLayoutId id="2147483708" r:id="rId43"/>
    <p:sldLayoutId id="2147483709" r:id="rId44"/>
    <p:sldLayoutId id="2147483710" r:id="rId45"/>
    <p:sldLayoutId id="2147483711" r:id="rId46"/>
    <p:sldLayoutId id="2147483712" r:id="rId47"/>
    <p:sldLayoutId id="2147483713" r:id="rId48"/>
    <p:sldLayoutId id="2147483714" r:id="rId49"/>
    <p:sldLayoutId id="2147483715" r:id="rId50"/>
    <p:sldLayoutId id="2147483716" r:id="rId51"/>
    <p:sldLayoutId id="2147483717" r:id="rId52"/>
    <p:sldLayoutId id="2147483718" r:id="rId53"/>
    <p:sldLayoutId id="2147483719" r:id="rId54"/>
    <p:sldLayoutId id="2147483720" r:id="rId55"/>
    <p:sldLayoutId id="2147483721" r:id="rId56"/>
    <p:sldLayoutId id="2147483722" r:id="rId57"/>
    <p:sldLayoutId id="2147483723" r:id="rId58"/>
    <p:sldLayoutId id="2147483724" r:id="rId5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ow.microsoft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hyperlink" Target="https://aka.ms/ACTemplating" TargetMode="External"/><Relationship Id="rId4" Type="http://schemas.openxmlformats.org/officeDocument/2006/relationships/hyperlink" Target="https://docs.microsoft.com/en-us/connectors/teams/#when-someone-responds-to-an-adaptive-car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CTemplat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CRoadma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adewithcards.io/" TargetMode="External"/><Relationship Id="rId5" Type="http://schemas.openxmlformats.org/officeDocument/2006/relationships/hyperlink" Target="https://aka.ms/ACRepo" TargetMode="External"/><Relationship Id="rId4" Type="http://schemas.openxmlformats.org/officeDocument/2006/relationships/hyperlink" Target="https://aka.ms/ACTemplati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pdev-spfx-call" TargetMode="External"/><Relationship Id="rId3" Type="http://schemas.openxmlformats.org/officeDocument/2006/relationships/hyperlink" Target="https://aka.ms/adaptivecardscommunitycall" TargetMode="External"/><Relationship Id="rId7" Type="http://schemas.openxmlformats.org/officeDocument/2006/relationships/hyperlink" Target="https://aka.ms/spdev-sig-cal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aka.ms/PowerPlatformCommunityCall" TargetMode="External"/><Relationship Id="rId5" Type="http://schemas.openxmlformats.org/officeDocument/2006/relationships/hyperlink" Target="https://aka.ms/officeaddinscommunitycall" TargetMode="External"/><Relationship Id="rId10" Type="http://schemas.openxmlformats.org/officeDocument/2006/relationships/hyperlink" Target="https://aka.ms/m365pnp" TargetMode="External"/><Relationship Id="rId4" Type="http://schemas.openxmlformats.org/officeDocument/2006/relationships/hyperlink" Target="https://aka.ms/IDDevCommunityCalendar" TargetMode="External"/><Relationship Id="rId9" Type="http://schemas.openxmlformats.org/officeDocument/2006/relationships/hyperlink" Target="https://aka.ms/m365-dev-cal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PnP-video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CTemplat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CTemplat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CTemplat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CTemplat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daptiveCards/issues/767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ka.ms/ACTemplat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daptiveCards/issues/767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ka.ms/ACTemplatin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F0ADED-7468-4989-BF30-9596AA8DE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Adaptive Cards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266C25-C918-4358-A61C-1618EBB992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July 14, 2022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5522E5-8651-4A09-A321-9FCD265473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/>
              <a:t>Community Call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3B0D2A-F703-49C5-B899-DE879244B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4158" y="2966227"/>
            <a:ext cx="7133922" cy="2578511"/>
          </a:xfrm>
        </p:spPr>
        <p:txBody>
          <a:bodyPr lIns="0" tIns="0" rIns="0" bIns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bold"/>
                <a:cs typeface="Segoe UI Semibold"/>
              </a:rPr>
              <a:t>Action.ToggleVisibility Deprecation❗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bold"/>
                <a:cs typeface="Segoe UI Semibold"/>
              </a:rPr>
              <a:t>Adaptive Cards Handle Responses Connector in GA🎉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bold"/>
                <a:cs typeface="Segoe UI Semibold"/>
              </a:rPr>
              <a:t>React Native Adaptive Cards Renderer🔜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bold"/>
                <a:cs typeface="Segoe UI Semibold"/>
              </a:rPr>
              <a:t>Q&amp;A ❔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E0B91C9A-E871-4006-8CF9-8914D098A3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7135" y="5796627"/>
            <a:ext cx="2431483" cy="533400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2400"/>
              <a:t>J.P. Roca</a:t>
            </a:r>
            <a:br>
              <a:rPr lang="en-US" sz="2400"/>
            </a:br>
            <a:r>
              <a:rPr lang="en-US" sz="1800">
                <a:latin typeface="Segoe UI"/>
                <a:cs typeface="Segoe UI"/>
              </a:rPr>
              <a:t>Microsoft</a:t>
            </a:r>
            <a:endParaRPr lang="en-US" sz="2400">
              <a:latin typeface="Segoe UI"/>
              <a:cs typeface="Segoe UI"/>
            </a:endParaRPr>
          </a:p>
        </p:txBody>
      </p:sp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9B99A0EF-F308-4951-A4EE-669319D49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18" y="5514687"/>
            <a:ext cx="1097280" cy="10972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77108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/>
                <a:cs typeface="Segoe UI Semibold"/>
              </a:rPr>
              <a:t>Adaptive Cards Handle Responses Connector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664" y="1426070"/>
            <a:ext cx="10028496" cy="3540456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Released into production 🎉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Blog post coming soon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Try it at </a:t>
            </a:r>
            <a:r>
              <a:rPr lang="en-US" dirty="0">
                <a:cs typeface="Segoe UI" panose="020B0502040204020203" pitchFamily="34" charset="0"/>
                <a:hlinkClick r:id="rId3"/>
              </a:rPr>
              <a:t>flow.microsoft.com</a:t>
            </a:r>
            <a:endParaRPr lang="en-US" dirty="0">
              <a:cs typeface="Segoe UI" panose="020B0502040204020203" pitchFamily="34" charset="0"/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Find documentation </a:t>
            </a:r>
            <a:r>
              <a:rPr lang="en-US" dirty="0">
                <a:cs typeface="Segoe UI" panose="020B0502040204020203" pitchFamily="34" charset="0"/>
              </a:rPr>
              <a:t>here: </a:t>
            </a:r>
            <a:r>
              <a:rPr lang="en-US" dirty="0">
                <a:hlinkClick r:id="rId4"/>
              </a:rPr>
              <a:t>Microsoft Teams - Connectors | Microsoft Docs</a:t>
            </a:r>
            <a:endParaRPr lang="en-US" dirty="0"/>
          </a:p>
          <a:p>
            <a:pPr marL="457200" indent="-457200">
              <a:buFont typeface="Arial" panose="05000000000000000000" pitchFamily="2" charset="2"/>
              <a:buChar char="•"/>
            </a:pPr>
            <a:endParaRPr lang="en-US" dirty="0">
              <a:cs typeface="Segoe UI" panose="020B0502040204020203" pitchFamily="34" charset="0"/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endParaRPr lang="en-US" sz="2800" dirty="0">
              <a:cs typeface="Segoe UI" panose="020B0502040204020203" pitchFamily="34" charset="0"/>
              <a:hlinkClick r:id="rId5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B8B73-B5D7-BF93-DA0B-855003D40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912" y="3733800"/>
            <a:ext cx="588727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000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862237F-1E14-4CA6-AF12-231AFD3BE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4716" y="2520950"/>
            <a:ext cx="6142567" cy="1816100"/>
          </a:xfrm>
        </p:spPr>
        <p:txBody>
          <a:bodyPr/>
          <a:lstStyle/>
          <a:p>
            <a:pPr algn="ctr"/>
            <a:r>
              <a:rPr lang="en-US" dirty="0"/>
              <a:t>React Native Adaptive Cards Renderer</a:t>
            </a:r>
          </a:p>
        </p:txBody>
      </p:sp>
    </p:spTree>
    <p:extLst>
      <p:ext uri="{BB962C8B-B14F-4D97-AF65-F5344CB8AC3E}">
        <p14:creationId xmlns:p14="http://schemas.microsoft.com/office/powerpoint/2010/main" val="103628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/>
                <a:cs typeface="Segoe UI Semibold"/>
              </a:rPr>
              <a:t>React Native Adaptive Cards Renderer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664" y="1426070"/>
            <a:ext cx="11018520" cy="212058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Developed and maintained by BigThink</a:t>
            </a:r>
            <a:r>
              <a:rPr lang="en-US" dirty="0">
                <a:cs typeface="Segoe UI" panose="020B0502040204020203" pitchFamily="34" charset="0"/>
              </a:rPr>
              <a:t>Code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Used in MS Viva Connections app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Joining us next month</a:t>
            </a:r>
          </a:p>
          <a:p>
            <a:endParaRPr lang="en-US" sz="2800" dirty="0">
              <a:cs typeface="Segoe UI" panose="020B0502040204020203" pitchFamily="34" charset="0"/>
              <a:hlinkClick r:id="rId3"/>
            </a:endParaRPr>
          </a:p>
        </p:txBody>
      </p:sp>
      <p:pic>
        <p:nvPicPr>
          <p:cNvPr id="5" name="Picture 4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A5CB0D6F-0258-22BA-CD64-B49B4FBEC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591" y="4410045"/>
            <a:ext cx="1738745" cy="1738745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BigThinkCode | Product Engineering Services Company">
            <a:extLst>
              <a:ext uri="{FF2B5EF4-FFF2-40B4-BE49-F238E27FC236}">
                <a16:creationId xmlns:a16="http://schemas.microsoft.com/office/drawing/2014/main" id="{51F1F797-0E09-C2E7-6539-8BCE40FF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64" y="5663045"/>
            <a:ext cx="5715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BF5CB9-8023-5305-0323-C635C2EC2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955" y="154730"/>
            <a:ext cx="2088016" cy="18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062B3C-B1FA-4E65-1846-B5BADD730E5D}"/>
              </a:ext>
            </a:extLst>
          </p:cNvPr>
          <p:cNvSpPr txBox="1"/>
          <p:nvPr/>
        </p:nvSpPr>
        <p:spPr>
          <a:xfrm>
            <a:off x="10418170" y="6148790"/>
            <a:ext cx="1017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Vasanth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176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862237F-1E14-4CA6-AF12-231AFD3BE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624" y="1654461"/>
            <a:ext cx="6142567" cy="1816100"/>
          </a:xfrm>
        </p:spPr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24D22-4BA0-4A97-BA01-8AA73ECB616F}"/>
              </a:ext>
            </a:extLst>
          </p:cNvPr>
          <p:cNvSpPr/>
          <p:nvPr/>
        </p:nvSpPr>
        <p:spPr bwMode="auto">
          <a:xfrm>
            <a:off x="483241" y="4232337"/>
            <a:ext cx="2035342" cy="2035342"/>
          </a:xfrm>
          <a:prstGeom prst="ellipse">
            <a:avLst/>
          </a:prstGeom>
          <a:noFill/>
          <a:ln w="76200" cap="flat" cmpd="sng" algn="ctr">
            <a:solidFill>
              <a:srgbClr val="ECECE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2906978-717A-4CF5-B603-A4E9A5841957}"/>
              </a:ext>
            </a:extLst>
          </p:cNvPr>
          <p:cNvSpPr>
            <a:spLocks noEditPoints="1"/>
          </p:cNvSpPr>
          <p:nvPr/>
        </p:nvSpPr>
        <p:spPr bwMode="auto">
          <a:xfrm>
            <a:off x="1104113" y="4604238"/>
            <a:ext cx="793597" cy="1291540"/>
          </a:xfrm>
          <a:custGeom>
            <a:avLst/>
            <a:gdLst>
              <a:gd name="T0" fmla="*/ 106 w 213"/>
              <a:gd name="T1" fmla="*/ 224 h 348"/>
              <a:gd name="T2" fmla="*/ 159 w 213"/>
              <a:gd name="T3" fmla="*/ 171 h 348"/>
              <a:gd name="T4" fmla="*/ 159 w 213"/>
              <a:gd name="T5" fmla="*/ 53 h 348"/>
              <a:gd name="T6" fmla="*/ 106 w 213"/>
              <a:gd name="T7" fmla="*/ 0 h 348"/>
              <a:gd name="T8" fmla="*/ 54 w 213"/>
              <a:gd name="T9" fmla="*/ 53 h 348"/>
              <a:gd name="T10" fmla="*/ 54 w 213"/>
              <a:gd name="T11" fmla="*/ 171 h 348"/>
              <a:gd name="T12" fmla="*/ 106 w 213"/>
              <a:gd name="T13" fmla="*/ 224 h 348"/>
              <a:gd name="T14" fmla="*/ 78 w 213"/>
              <a:gd name="T15" fmla="*/ 53 h 348"/>
              <a:gd name="T16" fmla="*/ 106 w 213"/>
              <a:gd name="T17" fmla="*/ 24 h 348"/>
              <a:gd name="T18" fmla="*/ 135 w 213"/>
              <a:gd name="T19" fmla="*/ 53 h 348"/>
              <a:gd name="T20" fmla="*/ 135 w 213"/>
              <a:gd name="T21" fmla="*/ 171 h 348"/>
              <a:gd name="T22" fmla="*/ 106 w 213"/>
              <a:gd name="T23" fmla="*/ 200 h 348"/>
              <a:gd name="T24" fmla="*/ 78 w 213"/>
              <a:gd name="T25" fmla="*/ 171 h 348"/>
              <a:gd name="T26" fmla="*/ 78 w 213"/>
              <a:gd name="T27" fmla="*/ 53 h 348"/>
              <a:gd name="T28" fmla="*/ 213 w 213"/>
              <a:gd name="T29" fmla="*/ 137 h 348"/>
              <a:gd name="T30" fmla="*/ 213 w 213"/>
              <a:gd name="T31" fmla="*/ 182 h 348"/>
              <a:gd name="T32" fmla="*/ 124 w 213"/>
              <a:gd name="T33" fmla="*/ 277 h 348"/>
              <a:gd name="T34" fmla="*/ 124 w 213"/>
              <a:gd name="T35" fmla="*/ 313 h 348"/>
              <a:gd name="T36" fmla="*/ 177 w 213"/>
              <a:gd name="T37" fmla="*/ 313 h 348"/>
              <a:gd name="T38" fmla="*/ 177 w 213"/>
              <a:gd name="T39" fmla="*/ 348 h 348"/>
              <a:gd name="T40" fmla="*/ 35 w 213"/>
              <a:gd name="T41" fmla="*/ 348 h 348"/>
              <a:gd name="T42" fmla="*/ 35 w 213"/>
              <a:gd name="T43" fmla="*/ 313 h 348"/>
              <a:gd name="T44" fmla="*/ 89 w 213"/>
              <a:gd name="T45" fmla="*/ 313 h 348"/>
              <a:gd name="T46" fmla="*/ 89 w 213"/>
              <a:gd name="T47" fmla="*/ 277 h 348"/>
              <a:gd name="T48" fmla="*/ 0 w 213"/>
              <a:gd name="T49" fmla="*/ 182 h 348"/>
              <a:gd name="T50" fmla="*/ 0 w 213"/>
              <a:gd name="T51" fmla="*/ 137 h 348"/>
              <a:gd name="T52" fmla="*/ 34 w 213"/>
              <a:gd name="T53" fmla="*/ 137 h 348"/>
              <a:gd name="T54" fmla="*/ 34 w 213"/>
              <a:gd name="T55" fmla="*/ 182 h 348"/>
              <a:gd name="T56" fmla="*/ 94 w 213"/>
              <a:gd name="T57" fmla="*/ 242 h 348"/>
              <a:gd name="T58" fmla="*/ 118 w 213"/>
              <a:gd name="T59" fmla="*/ 242 h 348"/>
              <a:gd name="T60" fmla="*/ 178 w 213"/>
              <a:gd name="T61" fmla="*/ 182 h 348"/>
              <a:gd name="T62" fmla="*/ 178 w 213"/>
              <a:gd name="T63" fmla="*/ 137 h 348"/>
              <a:gd name="T64" fmla="*/ 213 w 213"/>
              <a:gd name="T65" fmla="*/ 137 h 348"/>
              <a:gd name="T66" fmla="*/ 103 w 213"/>
              <a:gd name="T67" fmla="*/ 67 h 348"/>
              <a:gd name="T68" fmla="*/ 95 w 213"/>
              <a:gd name="T69" fmla="*/ 75 h 348"/>
              <a:gd name="T70" fmla="*/ 87 w 213"/>
              <a:gd name="T71" fmla="*/ 67 h 348"/>
              <a:gd name="T72" fmla="*/ 95 w 213"/>
              <a:gd name="T73" fmla="*/ 59 h 348"/>
              <a:gd name="T74" fmla="*/ 103 w 213"/>
              <a:gd name="T75" fmla="*/ 67 h 348"/>
              <a:gd name="T76" fmla="*/ 103 w 213"/>
              <a:gd name="T77" fmla="*/ 90 h 348"/>
              <a:gd name="T78" fmla="*/ 95 w 213"/>
              <a:gd name="T79" fmla="*/ 98 h 348"/>
              <a:gd name="T80" fmla="*/ 87 w 213"/>
              <a:gd name="T81" fmla="*/ 90 h 348"/>
              <a:gd name="T82" fmla="*/ 95 w 213"/>
              <a:gd name="T83" fmla="*/ 82 h 348"/>
              <a:gd name="T84" fmla="*/ 103 w 213"/>
              <a:gd name="T85" fmla="*/ 90 h 348"/>
              <a:gd name="T86" fmla="*/ 126 w 213"/>
              <a:gd name="T87" fmla="*/ 67 h 348"/>
              <a:gd name="T88" fmla="*/ 118 w 213"/>
              <a:gd name="T89" fmla="*/ 75 h 348"/>
              <a:gd name="T90" fmla="*/ 110 w 213"/>
              <a:gd name="T91" fmla="*/ 67 h 348"/>
              <a:gd name="T92" fmla="*/ 118 w 213"/>
              <a:gd name="T93" fmla="*/ 59 h 348"/>
              <a:gd name="T94" fmla="*/ 126 w 213"/>
              <a:gd name="T95" fmla="*/ 67 h 348"/>
              <a:gd name="T96" fmla="*/ 126 w 213"/>
              <a:gd name="T97" fmla="*/ 90 h 348"/>
              <a:gd name="T98" fmla="*/ 118 w 213"/>
              <a:gd name="T99" fmla="*/ 98 h 348"/>
              <a:gd name="T100" fmla="*/ 110 w 213"/>
              <a:gd name="T101" fmla="*/ 90 h 348"/>
              <a:gd name="T102" fmla="*/ 118 w 213"/>
              <a:gd name="T103" fmla="*/ 82 h 348"/>
              <a:gd name="T104" fmla="*/ 126 w 213"/>
              <a:gd name="T105" fmla="*/ 90 h 348"/>
              <a:gd name="T106" fmla="*/ 103 w 213"/>
              <a:gd name="T107" fmla="*/ 112 h 348"/>
              <a:gd name="T108" fmla="*/ 95 w 213"/>
              <a:gd name="T109" fmla="*/ 120 h 348"/>
              <a:gd name="T110" fmla="*/ 87 w 213"/>
              <a:gd name="T111" fmla="*/ 112 h 348"/>
              <a:gd name="T112" fmla="*/ 95 w 213"/>
              <a:gd name="T113" fmla="*/ 104 h 348"/>
              <a:gd name="T114" fmla="*/ 103 w 213"/>
              <a:gd name="T115" fmla="*/ 11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3" h="348">
                <a:moveTo>
                  <a:pt x="106" y="224"/>
                </a:moveTo>
                <a:cubicBezTo>
                  <a:pt x="135" y="224"/>
                  <a:pt x="159" y="200"/>
                  <a:pt x="159" y="171"/>
                </a:cubicBezTo>
                <a:cubicBezTo>
                  <a:pt x="159" y="152"/>
                  <a:pt x="159" y="75"/>
                  <a:pt x="159" y="53"/>
                </a:cubicBezTo>
                <a:cubicBezTo>
                  <a:pt x="159" y="23"/>
                  <a:pt x="135" y="0"/>
                  <a:pt x="106" y="0"/>
                </a:cubicBezTo>
                <a:cubicBezTo>
                  <a:pt x="77" y="0"/>
                  <a:pt x="54" y="23"/>
                  <a:pt x="54" y="53"/>
                </a:cubicBezTo>
                <a:cubicBezTo>
                  <a:pt x="54" y="69"/>
                  <a:pt x="54" y="154"/>
                  <a:pt x="54" y="171"/>
                </a:cubicBezTo>
                <a:cubicBezTo>
                  <a:pt x="54" y="200"/>
                  <a:pt x="77" y="224"/>
                  <a:pt x="106" y="224"/>
                </a:cubicBezTo>
                <a:close/>
                <a:moveTo>
                  <a:pt x="78" y="53"/>
                </a:moveTo>
                <a:cubicBezTo>
                  <a:pt x="78" y="37"/>
                  <a:pt x="90" y="24"/>
                  <a:pt x="106" y="24"/>
                </a:cubicBezTo>
                <a:cubicBezTo>
                  <a:pt x="122" y="24"/>
                  <a:pt x="135" y="37"/>
                  <a:pt x="135" y="53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135" y="187"/>
                  <a:pt x="122" y="200"/>
                  <a:pt x="106" y="200"/>
                </a:cubicBezTo>
                <a:cubicBezTo>
                  <a:pt x="90" y="200"/>
                  <a:pt x="78" y="187"/>
                  <a:pt x="78" y="171"/>
                </a:cubicBezTo>
                <a:lnTo>
                  <a:pt x="78" y="53"/>
                </a:lnTo>
                <a:close/>
                <a:moveTo>
                  <a:pt x="213" y="137"/>
                </a:moveTo>
                <a:cubicBezTo>
                  <a:pt x="213" y="137"/>
                  <a:pt x="213" y="137"/>
                  <a:pt x="213" y="182"/>
                </a:cubicBezTo>
                <a:cubicBezTo>
                  <a:pt x="213" y="232"/>
                  <a:pt x="173" y="273"/>
                  <a:pt x="124" y="277"/>
                </a:cubicBezTo>
                <a:cubicBezTo>
                  <a:pt x="124" y="277"/>
                  <a:pt x="124" y="277"/>
                  <a:pt x="124" y="313"/>
                </a:cubicBezTo>
                <a:cubicBezTo>
                  <a:pt x="124" y="313"/>
                  <a:pt x="124" y="313"/>
                  <a:pt x="177" y="313"/>
                </a:cubicBezTo>
                <a:cubicBezTo>
                  <a:pt x="177" y="313"/>
                  <a:pt x="177" y="313"/>
                  <a:pt x="177" y="348"/>
                </a:cubicBezTo>
                <a:cubicBezTo>
                  <a:pt x="177" y="348"/>
                  <a:pt x="177" y="348"/>
                  <a:pt x="35" y="348"/>
                </a:cubicBezTo>
                <a:cubicBezTo>
                  <a:pt x="35" y="348"/>
                  <a:pt x="35" y="348"/>
                  <a:pt x="35" y="313"/>
                </a:cubicBezTo>
                <a:cubicBezTo>
                  <a:pt x="35" y="313"/>
                  <a:pt x="35" y="313"/>
                  <a:pt x="89" y="313"/>
                </a:cubicBezTo>
                <a:cubicBezTo>
                  <a:pt x="89" y="313"/>
                  <a:pt x="89" y="313"/>
                  <a:pt x="89" y="277"/>
                </a:cubicBezTo>
                <a:cubicBezTo>
                  <a:pt x="39" y="273"/>
                  <a:pt x="0" y="232"/>
                  <a:pt x="0" y="182"/>
                </a:cubicBezTo>
                <a:cubicBezTo>
                  <a:pt x="0" y="182"/>
                  <a:pt x="0" y="182"/>
                  <a:pt x="0" y="137"/>
                </a:cubicBezTo>
                <a:cubicBezTo>
                  <a:pt x="0" y="137"/>
                  <a:pt x="0" y="137"/>
                  <a:pt x="34" y="137"/>
                </a:cubicBezTo>
                <a:cubicBezTo>
                  <a:pt x="34" y="137"/>
                  <a:pt x="34" y="137"/>
                  <a:pt x="34" y="182"/>
                </a:cubicBezTo>
                <a:cubicBezTo>
                  <a:pt x="34" y="215"/>
                  <a:pt x="62" y="242"/>
                  <a:pt x="94" y="242"/>
                </a:cubicBezTo>
                <a:cubicBezTo>
                  <a:pt x="94" y="242"/>
                  <a:pt x="94" y="242"/>
                  <a:pt x="118" y="242"/>
                </a:cubicBezTo>
                <a:cubicBezTo>
                  <a:pt x="151" y="242"/>
                  <a:pt x="178" y="215"/>
                  <a:pt x="178" y="182"/>
                </a:cubicBezTo>
                <a:cubicBezTo>
                  <a:pt x="178" y="182"/>
                  <a:pt x="178" y="182"/>
                  <a:pt x="178" y="137"/>
                </a:cubicBezTo>
                <a:lnTo>
                  <a:pt x="213" y="137"/>
                </a:lnTo>
                <a:close/>
                <a:moveTo>
                  <a:pt x="103" y="67"/>
                </a:moveTo>
                <a:cubicBezTo>
                  <a:pt x="103" y="71"/>
                  <a:pt x="99" y="75"/>
                  <a:pt x="95" y="75"/>
                </a:cubicBezTo>
                <a:cubicBezTo>
                  <a:pt x="90" y="75"/>
                  <a:pt x="87" y="71"/>
                  <a:pt x="87" y="67"/>
                </a:cubicBezTo>
                <a:cubicBezTo>
                  <a:pt x="87" y="62"/>
                  <a:pt x="90" y="59"/>
                  <a:pt x="95" y="59"/>
                </a:cubicBezTo>
                <a:cubicBezTo>
                  <a:pt x="99" y="59"/>
                  <a:pt x="103" y="62"/>
                  <a:pt x="103" y="67"/>
                </a:cubicBezTo>
                <a:close/>
                <a:moveTo>
                  <a:pt x="103" y="90"/>
                </a:moveTo>
                <a:cubicBezTo>
                  <a:pt x="103" y="94"/>
                  <a:pt x="99" y="98"/>
                  <a:pt x="95" y="98"/>
                </a:cubicBezTo>
                <a:cubicBezTo>
                  <a:pt x="90" y="98"/>
                  <a:pt x="87" y="94"/>
                  <a:pt x="87" y="90"/>
                </a:cubicBezTo>
                <a:cubicBezTo>
                  <a:pt x="87" y="85"/>
                  <a:pt x="90" y="82"/>
                  <a:pt x="95" y="82"/>
                </a:cubicBezTo>
                <a:cubicBezTo>
                  <a:pt x="99" y="82"/>
                  <a:pt x="103" y="85"/>
                  <a:pt x="103" y="90"/>
                </a:cubicBezTo>
                <a:close/>
                <a:moveTo>
                  <a:pt x="126" y="67"/>
                </a:moveTo>
                <a:cubicBezTo>
                  <a:pt x="126" y="71"/>
                  <a:pt x="122" y="75"/>
                  <a:pt x="118" y="75"/>
                </a:cubicBezTo>
                <a:cubicBezTo>
                  <a:pt x="113" y="75"/>
                  <a:pt x="110" y="71"/>
                  <a:pt x="110" y="67"/>
                </a:cubicBezTo>
                <a:cubicBezTo>
                  <a:pt x="110" y="62"/>
                  <a:pt x="113" y="59"/>
                  <a:pt x="118" y="59"/>
                </a:cubicBezTo>
                <a:cubicBezTo>
                  <a:pt x="122" y="59"/>
                  <a:pt x="126" y="62"/>
                  <a:pt x="126" y="67"/>
                </a:cubicBezTo>
                <a:close/>
                <a:moveTo>
                  <a:pt x="126" y="90"/>
                </a:moveTo>
                <a:cubicBezTo>
                  <a:pt x="126" y="94"/>
                  <a:pt x="122" y="98"/>
                  <a:pt x="118" y="98"/>
                </a:cubicBezTo>
                <a:cubicBezTo>
                  <a:pt x="113" y="98"/>
                  <a:pt x="110" y="94"/>
                  <a:pt x="110" y="90"/>
                </a:cubicBezTo>
                <a:cubicBezTo>
                  <a:pt x="110" y="85"/>
                  <a:pt x="113" y="82"/>
                  <a:pt x="118" y="82"/>
                </a:cubicBezTo>
                <a:cubicBezTo>
                  <a:pt x="122" y="82"/>
                  <a:pt x="126" y="85"/>
                  <a:pt x="126" y="90"/>
                </a:cubicBezTo>
                <a:close/>
                <a:moveTo>
                  <a:pt x="103" y="112"/>
                </a:moveTo>
                <a:cubicBezTo>
                  <a:pt x="103" y="116"/>
                  <a:pt x="99" y="120"/>
                  <a:pt x="95" y="120"/>
                </a:cubicBezTo>
                <a:cubicBezTo>
                  <a:pt x="90" y="120"/>
                  <a:pt x="87" y="116"/>
                  <a:pt x="87" y="112"/>
                </a:cubicBezTo>
                <a:cubicBezTo>
                  <a:pt x="87" y="107"/>
                  <a:pt x="90" y="104"/>
                  <a:pt x="95" y="104"/>
                </a:cubicBezTo>
                <a:cubicBezTo>
                  <a:pt x="99" y="104"/>
                  <a:pt x="103" y="107"/>
                  <a:pt x="103" y="112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433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Segoe UI"/>
                <a:cs typeface="Segoe UI Semibold"/>
              </a:rPr>
              <a:t>Resources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664" y="1426070"/>
            <a:ext cx="11018520" cy="4184735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endParaRPr lang="en-US" sz="2800" dirty="0">
              <a:solidFill>
                <a:schemeClr val="tx1"/>
              </a:solidFill>
              <a:latin typeface="+mn-lt"/>
              <a:cs typeface="Segoe UI Semibold"/>
            </a:endParaRPr>
          </a:p>
          <a:p>
            <a:pPr marL="0" indent="0">
              <a:buNone/>
            </a:pPr>
            <a:r>
              <a:rPr lang="en-US" sz="2800" dirty="0">
                <a:latin typeface="Segoe UI"/>
                <a:cs typeface="Segoe UI"/>
              </a:rPr>
              <a:t>Let us know the features you need    </a:t>
            </a:r>
            <a:r>
              <a:rPr lang="en-US" sz="2800" dirty="0">
                <a:latin typeface="Segoe UI"/>
                <a:cs typeface="Segoe UI"/>
                <a:hlinkClick r:id="rId3"/>
              </a:rPr>
              <a:t>https://aka.ms/ACRoadmap</a:t>
            </a:r>
            <a:endParaRPr lang="en-US" dirty="0">
              <a:cs typeface="Segoe UI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F2F2F"/>
                </a:solidFill>
                <a:latin typeface="Segoe UI"/>
                <a:cs typeface="Segoe UI"/>
              </a:rPr>
              <a:t>Get started with Templating               </a:t>
            </a:r>
            <a:r>
              <a:rPr lang="en-US" sz="2800" dirty="0">
                <a:solidFill>
                  <a:srgbClr val="0070C0"/>
                </a:solidFill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https://aka.ms/ACTemplating</a:t>
            </a:r>
            <a:endParaRPr lang="en-US" sz="2800" dirty="0">
              <a:solidFill>
                <a:srgbClr val="0070C0"/>
              </a:solidFill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Segoe UI"/>
                <a:cs typeface="Segoe UI"/>
              </a:rPr>
              <a:t>Browse the Adaptive Cards Code</a:t>
            </a:r>
            <a:r>
              <a:rPr lang="en-US" sz="2800" dirty="0">
                <a:solidFill>
                  <a:srgbClr val="D83B01"/>
                </a:solidFill>
                <a:latin typeface="Segoe UI"/>
                <a:cs typeface="Segoe UI"/>
              </a:rPr>
              <a:t>       </a:t>
            </a:r>
            <a:r>
              <a:rPr lang="en-US" sz="2800" dirty="0">
                <a:solidFill>
                  <a:srgbClr val="0070C0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https://aka.ms/ACRepo</a:t>
            </a:r>
            <a:endParaRPr lang="en-US" sz="2800" dirty="0">
              <a:solidFill>
                <a:srgbClr val="0070C0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2800" dirty="0">
                <a:latin typeface="Segoe UI"/>
                <a:cs typeface="Segoe UI"/>
              </a:rPr>
              <a:t>Find tools, sample cards and more    </a:t>
            </a:r>
            <a:r>
              <a:rPr lang="en-US" sz="2800" dirty="0">
                <a:latin typeface="Segoe UI"/>
                <a:cs typeface="Segoe UI"/>
                <a:hlinkClick r:id="rId6"/>
              </a:rPr>
              <a:t>https://www.madewithcards.io</a:t>
            </a:r>
            <a:endParaRPr lang="en-US" sz="2800" dirty="0">
              <a:cs typeface="Segoe UI" panose="020B0502040204020203" pitchFamily="34" charset="0"/>
            </a:endParaRPr>
          </a:p>
          <a:p>
            <a:endParaRPr lang="en-US" sz="2800" dirty="0">
              <a:cs typeface="Segoe UI" panose="020B0502040204020203" pitchFamily="34" charset="0"/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endParaRPr lang="en-US" sz="2800" dirty="0">
              <a:cs typeface="Segoe UI" panose="020B0502040204020203" pitchFamily="34" charset="0"/>
            </a:endParaRPr>
          </a:p>
          <a:p>
            <a:endParaRPr lang="en-US" sz="2800" dirty="0">
              <a:cs typeface="Segoe UI" panose="020B0502040204020203" pitchFamily="34" charset="0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8164785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D8732A70-E431-40CE-AE82-955A41715423}"/>
              </a:ext>
            </a:extLst>
          </p:cNvPr>
          <p:cNvSpPr txBox="1"/>
          <p:nvPr/>
        </p:nvSpPr>
        <p:spPr>
          <a:xfrm>
            <a:off x="478125" y="460496"/>
            <a:ext cx="8975950" cy="116342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>
                <a:solidFill>
                  <a:srgbClr val="0070C0"/>
                </a:solidFill>
              </a:rPr>
              <a:t>Microsoft 365 </a:t>
            </a:r>
            <a:r>
              <a:rPr lang="en-US" sz="3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 community calls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F939F32-4E37-4CA3-B710-00610E5E59D3}"/>
              </a:ext>
            </a:extLst>
          </p:cNvPr>
          <p:cNvSpPr txBox="1"/>
          <p:nvPr/>
        </p:nvSpPr>
        <p:spPr>
          <a:xfrm>
            <a:off x="478124" y="1317266"/>
            <a:ext cx="11628884" cy="4602566"/>
          </a:xfrm>
          <a:prstGeom prst="rect">
            <a:avLst/>
          </a:prstGeom>
          <a:noFill/>
        </p:spPr>
        <p:txBody>
          <a:bodyPr wrap="square" lIns="182854" tIns="146284" rIns="182854" bIns="146284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 Cards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(monthly) 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		</a:t>
            </a:r>
            <a:r>
              <a:rPr lang="en-US" sz="2353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https://aka.ms/adaptivecardscommunitycall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endParaRPr lang="en-US" sz="2353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identity platform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(monthly) 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</a:t>
            </a:r>
            <a:r>
              <a:rPr lang="en-US" sz="2353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https://aka.ms/IDDevCommunityCalendar</a:t>
            </a:r>
            <a:r>
              <a:rPr lang="en-US" sz="2353" dirty="0">
                <a:solidFill>
                  <a:srgbClr val="0070C0"/>
                </a:solidFill>
              </a:rPr>
              <a:t>  </a:t>
            </a:r>
            <a:endParaRPr lang="en-US" sz="2353" dirty="0">
              <a:solidFill>
                <a:srgbClr val="0070C0"/>
              </a:solidFill>
              <a:cs typeface="Segoe U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Add-ins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(monthly) 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		</a:t>
            </a:r>
            <a:r>
              <a:rPr lang="en-US" sz="2353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https://aka.ms/officeaddinscommunitycall</a:t>
            </a:r>
            <a:r>
              <a:rPr lang="en-US" sz="2353" dirty="0">
                <a:solidFill>
                  <a:srgbClr val="0070C0"/>
                </a:solidFill>
              </a:rPr>
              <a:t> </a:t>
            </a:r>
            <a:endParaRPr lang="en-US" sz="2353" dirty="0">
              <a:solidFill>
                <a:srgbClr val="0070C0"/>
              </a:solidFill>
              <a:cs typeface="Segoe U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Platform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(monthly) 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		</a:t>
            </a:r>
            <a:r>
              <a:rPr lang="en-US" sz="2353" dirty="0">
                <a:solidFill>
                  <a:srgbClr val="0070C0"/>
                </a:solidFill>
                <a:hlinkClick r:id="rId6"/>
              </a:rPr>
              <a:t>https://aka.ms/PowerPlatformCommunityCall</a:t>
            </a:r>
            <a:r>
              <a:rPr lang="en-US" sz="2353" dirty="0">
                <a:solidFill>
                  <a:srgbClr val="0070C0"/>
                </a:solidFill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365 and Power Platform community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(bi-weekly)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</a:t>
            </a: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https://aka.ms/m365-dev-sig</a:t>
            </a: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endParaRPr kumimoji="0" lang="en-US" sz="2353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Viva Connections &amp; SharePoint Framework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(bi-weekly)</a:t>
            </a: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	 </a:t>
            </a: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https://aka.ms/spfx-call</a:t>
            </a: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endParaRPr lang="en-US" sz="2353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365 platform (weekly)		 </a:t>
            </a: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https://aka.ms/m365-dev-call</a:t>
            </a: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Notice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This call is </a:t>
            </a: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a summer break 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July 1</a:t>
            </a:r>
            <a:r>
              <a:rPr kumimoji="0" lang="en-US" sz="1568" b="0" i="0" u="none" strike="noStrike" kern="1200" cap="none" spc="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31</a:t>
            </a:r>
            <a:r>
              <a:rPr kumimoji="0" lang="en-US" sz="1568" b="0" i="0" u="none" strike="noStrike" kern="1200" cap="none" spc="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August 2022)</a:t>
            </a: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Segoe U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353" dirty="0">
              <a:solidFill>
                <a:srgbClr val="0070C0"/>
              </a:solidFill>
              <a:cs typeface="Segoe U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353" dirty="0">
              <a:solidFill>
                <a:srgbClr val="0070C0"/>
              </a:solidFill>
              <a:cs typeface="Segoe UI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744361F-8DC6-418C-B984-687A156037B4}"/>
              </a:ext>
            </a:extLst>
          </p:cNvPr>
          <p:cNvSpPr txBox="1"/>
          <p:nvPr/>
        </p:nvSpPr>
        <p:spPr>
          <a:xfrm>
            <a:off x="478124" y="6088795"/>
            <a:ext cx="10246728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https://aka.ms/m365/calls</a:t>
            </a:r>
            <a:r>
              <a:rPr lang="en-US" sz="2400" b="1">
                <a:solidFill>
                  <a:srgbClr val="0070C0"/>
                </a:solidFill>
              </a:rPr>
              <a:t> </a:t>
            </a:r>
            <a:endParaRPr lang="en-US" sz="24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9503C-2C83-636D-A30F-D17CE13E68F6}"/>
              </a:ext>
            </a:extLst>
          </p:cNvPr>
          <p:cNvSpPr txBox="1"/>
          <p:nvPr/>
        </p:nvSpPr>
        <p:spPr>
          <a:xfrm>
            <a:off x="3510102" y="5922845"/>
            <a:ext cx="4182771" cy="331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Download recurrent invites from</a:t>
            </a:r>
            <a:endParaRPr lang="en-FI" sz="1568"/>
          </a:p>
        </p:txBody>
      </p:sp>
    </p:spTree>
    <p:extLst>
      <p:ext uri="{BB962C8B-B14F-4D97-AF65-F5344CB8AC3E}">
        <p14:creationId xmlns:p14="http://schemas.microsoft.com/office/powerpoint/2010/main" val="27755462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379" y="1524327"/>
            <a:ext cx="10925242" cy="4531471"/>
          </a:xfrm>
        </p:spPr>
        <p:txBody>
          <a:bodyPr vert="horz" wrap="square" lIns="146284" tIns="91427" rIns="146284" bIns="91427" rtlCol="0" anchor="t">
            <a:spAutoFit/>
          </a:bodyPr>
          <a:lstStyle/>
          <a:p>
            <a:pPr marL="0" indent="0" algn="ctr">
              <a:buNone/>
            </a:pPr>
            <a:r>
              <a:rPr lang="en-US" sz="2794" dirty="0">
                <a:latin typeface="Segoe UI"/>
                <a:cs typeface="Segoe UI Semibold"/>
              </a:rPr>
              <a:t>Recording will be available on</a:t>
            </a:r>
          </a:p>
          <a:p>
            <a:pPr marL="0" indent="0" algn="ctr">
              <a:buNone/>
            </a:pPr>
            <a:r>
              <a:rPr lang="en-US" sz="2794" dirty="0">
                <a:solidFill>
                  <a:schemeClr val="accent1"/>
                </a:solidFill>
                <a:latin typeface="Segoe UI"/>
                <a:cs typeface="Segoe UI Semibold"/>
              </a:rPr>
              <a:t>Microsoft 365</a:t>
            </a:r>
            <a:r>
              <a:rPr lang="en-US" sz="2794" dirty="0">
                <a:latin typeface="Segoe UI"/>
                <a:cs typeface="Segoe UI Semibold"/>
              </a:rPr>
              <a:t> Community (PnP) YouTube channel</a:t>
            </a:r>
          </a:p>
          <a:p>
            <a:pPr marL="0" indent="0" algn="ctr">
              <a:buNone/>
            </a:pPr>
            <a:r>
              <a:rPr lang="en-US" sz="2794" dirty="0">
                <a:solidFill>
                  <a:schemeClr val="accent1"/>
                </a:solidFill>
                <a:latin typeface="Segoe UI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https://aka.ms/M365PnP/videos</a:t>
            </a:r>
            <a:endParaRPr lang="en-US" sz="2794" dirty="0">
              <a:solidFill>
                <a:schemeClr val="accent1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1961" i="1" dirty="0">
                <a:solidFill>
                  <a:srgbClr val="0070C0"/>
                </a:solidFill>
                <a:latin typeface="Segoe UI"/>
                <a:cs typeface="Segoe UI Semibold"/>
              </a:rPr>
              <a:t>(subscribe today)</a:t>
            </a:r>
          </a:p>
          <a:p>
            <a:pPr marL="0" indent="0" algn="ctr">
              <a:buNone/>
            </a:pPr>
            <a:endParaRPr lang="en-US" sz="2800" dirty="0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794" dirty="0">
                <a:latin typeface="Segoe UI"/>
                <a:cs typeface="Segoe UI Semibold"/>
              </a:rPr>
              <a:t>Follow us on Twitter </a:t>
            </a:r>
          </a:p>
          <a:p>
            <a:pPr marL="0" indent="0" algn="ctr">
              <a:buNone/>
            </a:pPr>
            <a:r>
              <a:rPr lang="en-US" sz="2794" dirty="0">
                <a:solidFill>
                  <a:srgbClr val="0070C0"/>
                </a:solidFill>
                <a:latin typeface="Segoe UI"/>
                <a:cs typeface="Segoe UI Semibold"/>
              </a:rPr>
              <a:t>@Microsoft365Dev</a:t>
            </a:r>
            <a:r>
              <a:rPr lang="en-US" sz="2794" dirty="0">
                <a:solidFill>
                  <a:schemeClr val="tx1"/>
                </a:solidFill>
                <a:latin typeface="Segoe UI"/>
                <a:cs typeface="Segoe UI Semibold"/>
              </a:rPr>
              <a:t> | </a:t>
            </a:r>
            <a:r>
              <a:rPr lang="en-US" sz="2794" dirty="0">
                <a:solidFill>
                  <a:srgbClr val="0070C0"/>
                </a:solidFill>
                <a:latin typeface="Segoe UI"/>
                <a:cs typeface="Segoe UI Semibold"/>
              </a:rPr>
              <a:t>@M365PnP</a:t>
            </a:r>
          </a:p>
          <a:p>
            <a:pPr marL="0" indent="0" algn="ctr">
              <a:buNone/>
            </a:pPr>
            <a:endParaRPr lang="en-US" sz="2800" dirty="0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696" dirty="0">
                <a:latin typeface="Segoe UI"/>
                <a:cs typeface="Segoe UI Semibold"/>
              </a:rPr>
              <a:t>Next Adaptive Cards community call: </a:t>
            </a:r>
            <a:r>
              <a:rPr lang="en-US" sz="2696" b="1" dirty="0">
                <a:latin typeface="Segoe UI"/>
                <a:cs typeface="Segoe UI Semibold"/>
              </a:rPr>
              <a:t>August 11</a:t>
            </a:r>
            <a:r>
              <a:rPr lang="en-US" sz="2696" b="1" baseline="30000" dirty="0">
                <a:latin typeface="Segoe UI"/>
                <a:cs typeface="Segoe UI Semibold"/>
              </a:rPr>
              <a:t>th</a:t>
            </a:r>
            <a:r>
              <a:rPr lang="en-US" sz="2696" b="1" dirty="0">
                <a:latin typeface="Segoe UI"/>
                <a:cs typeface="Segoe UI Semibold"/>
              </a:rPr>
              <a:t> at 09:00am PT</a:t>
            </a:r>
          </a:p>
          <a:p>
            <a:pPr marL="0" indent="0" algn="ctr">
              <a:buNone/>
            </a:pPr>
            <a:r>
              <a:rPr lang="en-US" sz="1961" dirty="0">
                <a:latin typeface="Segoe UI"/>
                <a:cs typeface="Segoe UI Semibold"/>
              </a:rPr>
              <a:t>All available community calls from </a:t>
            </a:r>
            <a:r>
              <a:rPr lang="en-US" sz="1961" u="sng" dirty="0">
                <a:solidFill>
                  <a:schemeClr val="accent1"/>
                </a:solidFill>
                <a:latin typeface="Segoe UI"/>
                <a:cs typeface="Segoe UI Semibold"/>
              </a:rPr>
              <a:t>https://aka.ms/m365pnp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68" y="383287"/>
            <a:ext cx="11654187" cy="899537"/>
          </a:xfrm>
        </p:spPr>
        <p:txBody>
          <a:bodyPr/>
          <a:lstStyle/>
          <a:p>
            <a:r>
              <a:rPr lang="en-US">
                <a:cs typeface="Segoe UI Semibold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456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862237F-1E14-4CA6-AF12-231AFD3BE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4716" y="2520950"/>
            <a:ext cx="6142567" cy="1816100"/>
          </a:xfrm>
        </p:spPr>
        <p:txBody>
          <a:bodyPr/>
          <a:lstStyle/>
          <a:p>
            <a:pPr algn="ctr"/>
            <a:r>
              <a:rPr lang="en-US" dirty="0"/>
              <a:t>Action.ToggleVisibility Deprecation</a:t>
            </a:r>
          </a:p>
        </p:txBody>
      </p:sp>
    </p:spTree>
    <p:extLst>
      <p:ext uri="{BB962C8B-B14F-4D97-AF65-F5344CB8AC3E}">
        <p14:creationId xmlns:p14="http://schemas.microsoft.com/office/powerpoint/2010/main" val="347054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/>
                <a:cs typeface="Segoe UI Semibold"/>
              </a:rPr>
              <a:t>What is Action.ToggleVisibility?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664" y="1426070"/>
            <a:ext cx="11018520" cy="212058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cs typeface="Segoe UI Semibold"/>
              </a:rPr>
              <a:t>Introduced in schema 1.2</a:t>
            </a:r>
          </a:p>
          <a:p>
            <a:r>
              <a:rPr lang="en-US" dirty="0">
                <a:solidFill>
                  <a:schemeClr val="tx1"/>
                </a:solidFill>
                <a:cs typeface="Segoe UI Semibold"/>
              </a:rPr>
              <a:t>Toggles the visibility of associated card elements</a:t>
            </a:r>
            <a:endParaRPr lang="en-US" sz="2800" dirty="0">
              <a:cs typeface="Segoe UI" panose="020B0502040204020203" pitchFamily="34" charset="0"/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endParaRPr lang="en-US" sz="2800" dirty="0">
              <a:cs typeface="Segoe UI" panose="020B0502040204020203" pitchFamily="34" charset="0"/>
            </a:endParaRPr>
          </a:p>
          <a:p>
            <a:endParaRPr lang="en-US" sz="2800" dirty="0">
              <a:cs typeface="Segoe UI" panose="020B0502040204020203" pitchFamily="34" charset="0"/>
              <a:hlinkClick r:id="rId3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EDC258-01E9-3BBF-D105-F74AA21B3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10" y="2486360"/>
            <a:ext cx="4414974" cy="28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3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/>
                <a:cs typeface="Segoe UI Semibold"/>
              </a:rPr>
              <a:t>Why are we deprecating Action.ToggleVisibility?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664" y="1426070"/>
            <a:ext cx="11018520" cy="212058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Not accessible by screen narrators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Large number of bugs opened each month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Fixing would require major re-write</a:t>
            </a:r>
          </a:p>
          <a:p>
            <a:endParaRPr lang="en-US" sz="2800" dirty="0">
              <a:cs typeface="Segoe UI" panose="020B0502040204020203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1900017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/>
                <a:cs typeface="Segoe UI Semibold"/>
              </a:rPr>
              <a:t>What will change after deprecating Action.ToggleVisibility?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664" y="1426070"/>
            <a:ext cx="11018520" cy="1604542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Documentation will be updated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Action.ToggleVisibility will not receive future updates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Existing and future implementations will continue to work as expected</a:t>
            </a:r>
            <a:endParaRPr lang="en-US" sz="2800" dirty="0">
              <a:cs typeface="Segoe UI" panose="020B0502040204020203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8595448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/>
                <a:cs typeface="Segoe UI Semibold"/>
              </a:rPr>
              <a:t>How will this impact card authors?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664" y="1426070"/>
            <a:ext cx="10028496" cy="3412216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If you currently use Action.ToggleVisibility everything will continue to work as it has in the past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You will still be able to use Action.ToggleVisibility</a:t>
            </a:r>
            <a:endParaRPr lang="en-US" sz="2800" dirty="0">
              <a:cs typeface="Segoe UI" panose="020B0502040204020203" pitchFamily="34" charset="0"/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Card authors should be aware that this action is </a:t>
            </a:r>
            <a:r>
              <a:rPr lang="en-US" b="1" dirty="0">
                <a:cs typeface="Segoe UI" panose="020B0502040204020203" pitchFamily="34" charset="0"/>
              </a:rPr>
              <a:t>not </a:t>
            </a:r>
            <a:r>
              <a:rPr lang="en-US" dirty="0">
                <a:cs typeface="Segoe UI" panose="020B0502040204020203" pitchFamily="34" charset="0"/>
              </a:rPr>
              <a:t>accessible to all users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Formality change</a:t>
            </a:r>
            <a:endParaRPr lang="en-US" sz="2800" dirty="0">
              <a:cs typeface="Segoe UI" panose="020B0502040204020203" pitchFamily="34" charset="0"/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endParaRPr lang="en-US" sz="2800" dirty="0">
              <a:cs typeface="Segoe UI" panose="020B0502040204020203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3618540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/>
                <a:cs typeface="Segoe UI Semibold"/>
              </a:rPr>
              <a:t>What is the path forward?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664" y="1426070"/>
            <a:ext cx="10028496" cy="4316053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Team will be working on a proper expander control that meets accessibility requirements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This control will need to function as a true expander and not only simulate its behavior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Will be recommended implementation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ETA for this work is TBD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You can help prioritize by heading over to issue </a:t>
            </a:r>
            <a:r>
              <a:rPr lang="en-US" sz="2800" dirty="0">
                <a:cs typeface="Segoe UI" panose="020B0502040204020203" pitchFamily="34" charset="0"/>
                <a:hlinkClick r:id="rId3"/>
              </a:rPr>
              <a:t>#7678</a:t>
            </a:r>
            <a:r>
              <a:rPr lang="en-US" sz="2800" dirty="0">
                <a:cs typeface="Segoe UI" panose="020B0502040204020203" pitchFamily="34" charset="0"/>
              </a:rPr>
              <a:t> on our GitHub Repo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endParaRPr lang="en-US" sz="2800" dirty="0">
              <a:cs typeface="Segoe UI" panose="020B0502040204020203" pitchFamily="34" charset="0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4755643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/>
                <a:cs typeface="Segoe UI Semibold"/>
              </a:rPr>
              <a:t>What is the path forward?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664" y="1426070"/>
            <a:ext cx="10028496" cy="4316053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Team will be working on a proper expander control that meets accessibility requirements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This control will need to function as a true expander and not only simulate its behavior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Will be recommended implementation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cs typeface="Segoe UI" panose="020B0502040204020203" pitchFamily="34" charset="0"/>
              </a:rPr>
              <a:t>ETA for this work is TBD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2800" dirty="0">
                <a:cs typeface="Segoe UI" panose="020B0502040204020203" pitchFamily="34" charset="0"/>
              </a:rPr>
              <a:t>You can help prioritize by heading over to issue </a:t>
            </a:r>
            <a:r>
              <a:rPr lang="en-US" sz="2800" dirty="0">
                <a:cs typeface="Segoe UI" panose="020B0502040204020203" pitchFamily="34" charset="0"/>
                <a:hlinkClick r:id="rId3"/>
              </a:rPr>
              <a:t>#7678</a:t>
            </a:r>
            <a:r>
              <a:rPr lang="en-US" sz="2800" dirty="0">
                <a:cs typeface="Segoe UI" panose="020B0502040204020203" pitchFamily="34" charset="0"/>
              </a:rPr>
              <a:t> on our GitHub Repo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endParaRPr lang="en-US" sz="2800" dirty="0">
              <a:cs typeface="Segoe UI" panose="020B0502040204020203" pitchFamily="34" charset="0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9214193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862237F-1E14-4CA6-AF12-231AFD3BE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4716" y="2520950"/>
            <a:ext cx="6142567" cy="1816100"/>
          </a:xfrm>
        </p:spPr>
        <p:txBody>
          <a:bodyPr/>
          <a:lstStyle/>
          <a:p>
            <a:pPr algn="ctr"/>
            <a:r>
              <a:rPr lang="en-US" dirty="0"/>
              <a:t>Adaptive Cards Handle Responses Connector</a:t>
            </a:r>
          </a:p>
        </p:txBody>
      </p:sp>
    </p:spTree>
    <p:extLst>
      <p:ext uri="{BB962C8B-B14F-4D97-AF65-F5344CB8AC3E}">
        <p14:creationId xmlns:p14="http://schemas.microsoft.com/office/powerpoint/2010/main" val="109395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OCR xmlns="5d2b20c5-5258-4792-ab2d-2f43007644fe" xsi:nil="true"/>
    <MediaServiceGenerationTime xmlns="5d2b20c5-5258-4792-ab2d-2f43007644fe" xsi:nil="true"/>
    <MediaServiceAutoTags xmlns="5d2b20c5-5258-4792-ab2d-2f43007644fe" xsi:nil="true"/>
    <MediaServiceEventHashCode xmlns="5d2b20c5-5258-4792-ab2d-2f43007644fe" xsi:nil="true"/>
    <MediaServiceDateTaken xmlns="5d2b20c5-5258-4792-ab2d-2f43007644fe" xsi:nil="true"/>
    <_ip_UnifiedCompliancePolicyUIAction xmlns="http://schemas.microsoft.com/sharepoint/v3" xsi:nil="true"/>
    <MediaServiceKeyPoints xmlns="5d2b20c5-5258-4792-ab2d-2f43007644fe" xsi:nil="true"/>
    <Date_x0020_Submitted xmlns="5d2b20c5-5258-4792-ab2d-2f43007644fe" xsi:nil="true"/>
    <_ip_UnifiedCompliancePolicyProperties xmlns="http://schemas.microsoft.com/sharepoint/v3" xsi:nil="true"/>
    <Format xmlns="5d2b20c5-5258-4792-ab2d-2f43007644fe">Video</Format>
    <Author0 xmlns="5d2b20c5-5258-4792-ab2d-2f43007644f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F28ACE844E0A438A50F3ABE5C4B3A9" ma:contentTypeVersion="19" ma:contentTypeDescription="Create a new document." ma:contentTypeScope="" ma:versionID="1c58ec82a4bbd3437623b4204f878c4e">
  <xsd:schema xmlns:xsd="http://www.w3.org/2001/XMLSchema" xmlns:xs="http://www.w3.org/2001/XMLSchema" xmlns:p="http://schemas.microsoft.com/office/2006/metadata/properties" xmlns:ns1="http://schemas.microsoft.com/sharepoint/v3" xmlns:ns2="b857997f-8fcb-4142-a29a-cfacc78bfb91" xmlns:ns3="5d2b20c5-5258-4792-ab2d-2f43007644fe" targetNamespace="http://schemas.microsoft.com/office/2006/metadata/properties" ma:root="true" ma:fieldsID="e0799cd8af1b34fc5d6b72d88d84693d" ns1:_="" ns2:_="" ns3:_="">
    <xsd:import namespace="http://schemas.microsoft.com/sharepoint/v3"/>
    <xsd:import namespace="b857997f-8fcb-4142-a29a-cfacc78bfb91"/>
    <xsd:import namespace="5d2b20c5-5258-4792-ab2d-2f43007644f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Author0" minOccurs="0"/>
                <xsd:element ref="ns3:Date_x0020_Submitted" minOccurs="0"/>
                <xsd:element ref="ns3:Format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7997f-8fcb-4142-a29a-cfacc78bfb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b20c5-5258-4792-ab2d-2f43007644fe" elementFormDefault="qualified">
    <xsd:import namespace="http://schemas.microsoft.com/office/2006/documentManagement/types"/>
    <xsd:import namespace="http://schemas.microsoft.com/office/infopath/2007/PartnerControls"/>
    <xsd:element name="Author0" ma:index="12" nillable="true" ma:displayName="Author" ma:internalName="Author0">
      <xsd:simpleType>
        <xsd:restriction base="dms:Text"/>
      </xsd:simpleType>
    </xsd:element>
    <xsd:element name="Date_x0020_Submitted" ma:index="13" nillable="true" ma:displayName="Date Created" ma:format="DateOnly" ma:internalName="Date_x0020_Submitted">
      <xsd:simpleType>
        <xsd:restriction base="dms:DateTime"/>
      </xsd:simpleType>
    </xsd:element>
    <xsd:element name="Format" ma:index="14" nillable="true" ma:displayName="Format" ma:default="Video" ma:format="Dropdown" ma:internalName="Format">
      <xsd:simpleType>
        <xsd:restriction base="dms:Choice">
          <xsd:enumeration value="Video"/>
          <xsd:enumeration value="Instructions &amp; Script"/>
        </xsd:restriction>
      </xsd:simple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DAA207-9AFC-4561-A716-F129D1A744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B2FD65-7BF5-42F2-A073-DB350A43F3DC}">
  <ds:schemaRefs>
    <ds:schemaRef ds:uri="http://www.w3.org/XML/1998/namespace"/>
    <ds:schemaRef ds:uri="http://purl.org/dc/elements/1.1/"/>
    <ds:schemaRef ds:uri="http://purl.org/dc/dcmitype/"/>
    <ds:schemaRef ds:uri="d6d58264-0f60-414a-9886-14144d044289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485474fb-3ccb-4183-9cb3-dea267eb2d7c"/>
    <ds:schemaRef ds:uri="http://schemas.openxmlformats.org/package/2006/metadata/core-properties"/>
    <ds:schemaRef ds:uri="http://purl.org/dc/terms/"/>
    <ds:schemaRef ds:uri="5d2b20c5-5258-4792-ab2d-2f43007644f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65EB5EC-A37D-4513-A841-8CE916572E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857997f-8fcb-4142-a29a-cfacc78bfb91"/>
    <ds:schemaRef ds:uri="5d2b20c5-5258-4792-ab2d-2f43007644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663</Words>
  <Application>Microsoft Office PowerPoint</Application>
  <PresentationFormat>Widescreen</PresentationFormat>
  <Paragraphs>96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Segoe UI</vt:lpstr>
      <vt:lpstr>Segoe UI Semibold</vt:lpstr>
      <vt:lpstr>Wingdings</vt:lpstr>
      <vt:lpstr>Office Theme</vt:lpstr>
      <vt:lpstr>Office 365 PPT Template - 2017</vt:lpstr>
      <vt:lpstr>PowerPoint Presentation</vt:lpstr>
      <vt:lpstr>PowerPoint Presentation</vt:lpstr>
      <vt:lpstr>What is Action.ToggleVisibility?</vt:lpstr>
      <vt:lpstr>Why are we deprecating Action.ToggleVisibility?</vt:lpstr>
      <vt:lpstr>What will change after deprecating Action.ToggleVisibility?</vt:lpstr>
      <vt:lpstr>How will this impact card authors?</vt:lpstr>
      <vt:lpstr>What is the path forward?</vt:lpstr>
      <vt:lpstr>What is the path forward?</vt:lpstr>
      <vt:lpstr>PowerPoint Presentation</vt:lpstr>
      <vt:lpstr>Adaptive Cards Handle Responses Connector</vt:lpstr>
      <vt:lpstr>PowerPoint Presentation</vt:lpstr>
      <vt:lpstr>React Native Adaptive Cards Renderer</vt:lpstr>
      <vt:lpstr>PowerPoint Presentation</vt:lpstr>
      <vt:lpstr>Resources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J.P. Roca</dc:creator>
  <cp:lastModifiedBy>Andrew Benson</cp:lastModifiedBy>
  <cp:revision>2</cp:revision>
  <dcterms:created xsi:type="dcterms:W3CDTF">2022-07-14T00:20:17Z</dcterms:created>
  <dcterms:modified xsi:type="dcterms:W3CDTF">2022-07-15T16:40:39Z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0x0101005EF28ACE844E0A438A50F3ABE5C4B3A9</vt:lpwstr>
  </property>
  <property fmtid="{D5CDD505-2E9C-101B-9397-08002B2CF9AE}" pid="3" name="_ip_UnifiedCompliancePolicyUIAct">
    <vt:lpwstr/>
  </property>
  <property fmtid="{D5CDD505-2E9C-101B-9397-08002B2CF9AE}" pid="4" name="_ip_UnifiedCompliancePolicyPrope">
    <vt:lpwstr/>
  </property>
</Properties>
</file>